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  <p:embeddedFont>
      <p:font typeface="Abril Fatface"/>
      <p:regular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Yuying Ho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44" Type="http://schemas.openxmlformats.org/officeDocument/2006/relationships/font" Target="fonts/Raleway-boldItalic.fntdata"/><Relationship Id="rId43" Type="http://schemas.openxmlformats.org/officeDocument/2006/relationships/font" Target="fonts/Raleway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Lato-regular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55" Type="http://schemas.openxmlformats.org/officeDocument/2006/relationships/font" Target="fonts/Lato-italic.fntdata"/><Relationship Id="rId10" Type="http://schemas.openxmlformats.org/officeDocument/2006/relationships/slide" Target="slides/slide4.xml"/><Relationship Id="rId54" Type="http://schemas.openxmlformats.org/officeDocument/2006/relationships/font" Target="fonts/Lato-bold.fntdata"/><Relationship Id="rId13" Type="http://schemas.openxmlformats.org/officeDocument/2006/relationships/slide" Target="slides/slide7.xml"/><Relationship Id="rId57" Type="http://schemas.openxmlformats.org/officeDocument/2006/relationships/font" Target="fonts/AbrilFatface-regular.fntdata"/><Relationship Id="rId12" Type="http://schemas.openxmlformats.org/officeDocument/2006/relationships/slide" Target="slides/slide6.xml"/><Relationship Id="rId56" Type="http://schemas.openxmlformats.org/officeDocument/2006/relationships/font" Target="fonts/La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1-29T01:57:10.012">
    <p:pos x="6000" y="0"/>
    <p:text>Title Slide for Fight Result Data Exploration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dc315c4c6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dc315c4c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dc315c4c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dc315c4c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de100ce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de100ce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de100ce1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de100ce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de100ce1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de100ce1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de100ce1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de100ce1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de100ce1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de100ce1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ddb90e20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ddb90e20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dc315c4c6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dc315c4c6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dc315c4c6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dc315c4c6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dc315c4c6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dc315c4c6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dce819f3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dce819f3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dce819f3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dce819f3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dce819f3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dce819f3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ddb90e20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ddb90e20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de100ce1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de100ce1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de100ce1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de100ce1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the fights changed?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much change between pre/during covid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Ko’s, sub, dec about the same.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follows Dana Whites statement it will not change.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ddb90e20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ddb90e20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e9564aa0d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e9564aa0d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e9564aa0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e9564aa0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e9564aa0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e9564aa0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e9564aa0d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e9564aa0d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ddb90e2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ddb90e2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e9564aa0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e9564aa0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8.jpg"/><Relationship Id="rId5" Type="http://schemas.openxmlformats.org/officeDocument/2006/relationships/image" Target="../media/image2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34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34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513075" y="3793700"/>
            <a:ext cx="3660900" cy="1241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by Robert Smith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	Yuying Hong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	Madhav Srivastava</a:t>
            </a:r>
            <a:endParaRPr b="1" sz="2400">
              <a:solidFill>
                <a:srgbClr val="000000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825" y="93200"/>
            <a:ext cx="6364375" cy="36393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" name="Google Shape;56;p13"/>
          <p:cNvSpPr txBox="1"/>
          <p:nvPr/>
        </p:nvSpPr>
        <p:spPr>
          <a:xfrm>
            <a:off x="4340700" y="3091100"/>
            <a:ext cx="3460200" cy="551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latin typeface="Roboto"/>
                <a:ea typeface="Roboto"/>
                <a:cs typeface="Roboto"/>
                <a:sym typeface="Roboto"/>
              </a:rPr>
              <a:t>Keeping the Fight Alive</a:t>
            </a:r>
            <a:endParaRPr b="1" i="1"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5040900" y="667000"/>
            <a:ext cx="2760000" cy="2413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64175" y="244750"/>
            <a:ext cx="4572000" cy="8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1"/>
                </a:solidFill>
              </a:rPr>
              <a:t>Data Exploration</a:t>
            </a:r>
            <a:endParaRPr sz="4200">
              <a:solidFill>
                <a:schemeClr val="accent1"/>
              </a:solidFill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128225" y="1839025"/>
            <a:ext cx="4443900" cy="21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Time Range</a:t>
            </a:r>
            <a:endParaRPr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Char char="●"/>
            </a:pPr>
            <a:r>
              <a:rPr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 &amp; During COVID</a:t>
            </a:r>
            <a:endParaRPr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Char char="●"/>
            </a:pPr>
            <a:r>
              <a:rPr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2020</a:t>
            </a:r>
            <a:endParaRPr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4572125" y="867775"/>
            <a:ext cx="4443900" cy="4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Sources of Three Datasets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Fight Result</a:t>
            </a:r>
            <a:endParaRPr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Char char="●"/>
            </a:pPr>
            <a:r>
              <a:rPr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Manually → ufcstats.com</a:t>
            </a:r>
            <a:endParaRPr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Event Details &amp; Fight Stats</a:t>
            </a:r>
            <a:endParaRPr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Char char="●"/>
            </a:pPr>
            <a:r>
              <a:rPr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API → sportsdata.io</a:t>
            </a:r>
            <a:endParaRPr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Char char="●"/>
            </a:pPr>
            <a:r>
              <a:rPr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CSV import → kaggle</a:t>
            </a:r>
            <a:endParaRPr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/>
        </p:nvSpPr>
        <p:spPr>
          <a:xfrm>
            <a:off x="502425" y="2147900"/>
            <a:ext cx="6477900" cy="18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ato"/>
              <a:buChar char="●"/>
            </a:pPr>
            <a:r>
              <a:rPr lang="en" sz="3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ESPN API on viewership</a:t>
            </a:r>
            <a:endParaRPr sz="3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ato"/>
              <a:buChar char="●"/>
            </a:pPr>
            <a:r>
              <a:rPr lang="en" sz="3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on fighters nationality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18750" y="450425"/>
            <a:ext cx="8677500" cy="13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200">
                <a:solidFill>
                  <a:schemeClr val="accent5"/>
                </a:solidFill>
              </a:rPr>
              <a:t>Data Exploration:</a:t>
            </a:r>
            <a:r>
              <a:rPr lang="en" sz="4600">
                <a:solidFill>
                  <a:schemeClr val="accent5"/>
                </a:solidFill>
              </a:rPr>
              <a:t> </a:t>
            </a:r>
            <a:r>
              <a:rPr lang="en" sz="4200"/>
              <a:t>No Data </a:t>
            </a:r>
            <a:endParaRPr sz="4600">
              <a:solidFill>
                <a:schemeClr val="accent5"/>
              </a:solidFill>
            </a:endParaRPr>
          </a:p>
        </p:txBody>
      </p:sp>
      <p:cxnSp>
        <p:nvCxnSpPr>
          <p:cNvPr id="134" name="Google Shape;134;p23"/>
          <p:cNvCxnSpPr/>
          <p:nvPr/>
        </p:nvCxnSpPr>
        <p:spPr>
          <a:xfrm>
            <a:off x="1059600" y="3492400"/>
            <a:ext cx="4767000" cy="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3"/>
          <p:cNvCxnSpPr/>
          <p:nvPr/>
        </p:nvCxnSpPr>
        <p:spPr>
          <a:xfrm>
            <a:off x="1059600" y="2489050"/>
            <a:ext cx="42897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100"/>
            <a:ext cx="5112025" cy="35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80525"/>
            <a:ext cx="4417876" cy="3635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289800" y="308725"/>
            <a:ext cx="88542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200">
                <a:solidFill>
                  <a:schemeClr val="accent5"/>
                </a:solidFill>
              </a:rPr>
              <a:t>Data Exploration:</a:t>
            </a:r>
            <a:endParaRPr sz="4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4600"/>
              <a:t>Fight Result</a:t>
            </a:r>
            <a:r>
              <a:rPr lang="en" sz="4200"/>
              <a:t> - No Data 2</a:t>
            </a:r>
            <a:endParaRPr b="0" sz="1800"/>
          </a:p>
        </p:txBody>
      </p:sp>
      <p:sp>
        <p:nvSpPr>
          <p:cNvPr id="147" name="Google Shape;147;p25"/>
          <p:cNvSpPr txBox="1"/>
          <p:nvPr/>
        </p:nvSpPr>
        <p:spPr>
          <a:xfrm>
            <a:off x="289800" y="1981900"/>
            <a:ext cx="7064700" cy="2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exportable data on fight information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...</a:t>
            </a: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Manually input the data!</a:t>
            </a: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00" y="78375"/>
            <a:ext cx="5431600" cy="351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4875" y="2355525"/>
            <a:ext cx="5481827" cy="26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50" y="1210650"/>
            <a:ext cx="3678300" cy="36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525" y="1210650"/>
            <a:ext cx="3678300" cy="36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4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4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890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4975" y="20955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5143500" y="302550"/>
            <a:ext cx="3726300" cy="1748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 Island, Abu Dhabi 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50" y="138349"/>
            <a:ext cx="4770227" cy="3815674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225" y="2169532"/>
            <a:ext cx="4455428" cy="278464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5" name="Google Shape;65;p14"/>
          <p:cNvCxnSpPr>
            <a:stCxn id="66" idx="5"/>
          </p:cNvCxnSpPr>
          <p:nvPr/>
        </p:nvCxnSpPr>
        <p:spPr>
          <a:xfrm>
            <a:off x="3073821" y="1289293"/>
            <a:ext cx="2553300" cy="22974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" name="Google Shape;66;p14"/>
          <p:cNvSpPr/>
          <p:nvPr/>
        </p:nvSpPr>
        <p:spPr>
          <a:xfrm>
            <a:off x="2598050" y="957175"/>
            <a:ext cx="557400" cy="3891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325" y="3289100"/>
            <a:ext cx="2615432" cy="1748697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" name="Google Shape;68;p14"/>
          <p:cNvSpPr txBox="1"/>
          <p:nvPr/>
        </p:nvSpPr>
        <p:spPr>
          <a:xfrm>
            <a:off x="1913675" y="2852425"/>
            <a:ext cx="2365800" cy="1101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latin typeface="Times New Roman"/>
                <a:ea typeface="Times New Roman"/>
                <a:cs typeface="Times New Roman"/>
                <a:sym typeface="Times New Roman"/>
              </a:rPr>
              <a:t>“We’re Going to make history” </a:t>
            </a:r>
            <a:endParaRPr b="1" i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Dana White, President of UFC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7" name="Google Shape;187;p3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31">
            <a:off x="3968138" y="90962"/>
            <a:ext cx="1061819" cy="37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 txBox="1"/>
          <p:nvPr/>
        </p:nvSpPr>
        <p:spPr>
          <a:xfrm>
            <a:off x="2619975" y="162725"/>
            <a:ext cx="42546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Data Exploration:</a:t>
            </a:r>
            <a:endParaRPr b="1" sz="3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MMA Event Details</a:t>
            </a:r>
            <a:endParaRPr b="1" sz="3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2950" y="2890352"/>
            <a:ext cx="6750275" cy="21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 txBox="1"/>
          <p:nvPr>
            <p:ph idx="4294967295" type="body"/>
          </p:nvPr>
        </p:nvSpPr>
        <p:spPr>
          <a:xfrm>
            <a:off x="2991300" y="1724525"/>
            <a:ext cx="31614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sportsdata.io</a:t>
            </a:r>
            <a:endParaRPr sz="2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→ Event Details</a:t>
            </a:r>
            <a:endParaRPr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4784125" y="360300"/>
            <a:ext cx="4155000" cy="12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 Exploration:</a:t>
            </a:r>
            <a:endParaRPr b="1" sz="3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MMA Fight Stats</a:t>
            </a:r>
            <a:endParaRPr b="1"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96" name="Google Shape;196;p33"/>
          <p:cNvSpPr txBox="1"/>
          <p:nvPr/>
        </p:nvSpPr>
        <p:spPr>
          <a:xfrm>
            <a:off x="4735525" y="1506150"/>
            <a:ext cx="4252200" cy="3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Kaggle</a:t>
            </a:r>
            <a:endParaRPr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→ CSV file</a:t>
            </a:r>
            <a:endParaRPr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But…</a:t>
            </a:r>
            <a:endParaRPr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Only contains data up to 2019</a:t>
            </a:r>
            <a:endParaRPr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00" y="675275"/>
            <a:ext cx="4631725" cy="20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8125" y="3218225"/>
            <a:ext cx="260985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50" y="839000"/>
            <a:ext cx="6810149" cy="34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000" y="2707600"/>
            <a:ext cx="6432301" cy="23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4"/>
          <p:cNvSpPr txBox="1"/>
          <p:nvPr/>
        </p:nvSpPr>
        <p:spPr>
          <a:xfrm>
            <a:off x="3046050" y="0"/>
            <a:ext cx="30519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SOLUTION!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161400" y="140950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accent1"/>
                </a:solidFill>
              </a:rPr>
              <a:t>Data Cleanup</a:t>
            </a:r>
            <a:endParaRPr sz="4600">
              <a:solidFill>
                <a:schemeClr val="accent1"/>
              </a:solidFill>
            </a:endParaRPr>
          </a:p>
        </p:txBody>
      </p:sp>
      <p:sp>
        <p:nvSpPr>
          <p:cNvPr id="211" name="Google Shape;211;p35"/>
          <p:cNvSpPr txBox="1"/>
          <p:nvPr>
            <p:ph idx="1" type="subTitle"/>
          </p:nvPr>
        </p:nvSpPr>
        <p:spPr>
          <a:xfrm>
            <a:off x="106475" y="2986925"/>
            <a:ext cx="46020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Three Sets of Data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5"/>
          <p:cNvSpPr txBox="1"/>
          <p:nvPr>
            <p:ph idx="2" type="body"/>
          </p:nvPr>
        </p:nvSpPr>
        <p:spPr>
          <a:xfrm>
            <a:off x="4572000" y="699875"/>
            <a:ext cx="4602000" cy="38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/>
              <a:t>Two from sportsdata.io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-3937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" sz="2600"/>
              <a:t>Ended up using only one</a:t>
            </a:r>
            <a:endParaRPr sz="2600"/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/>
              <a:t>One from Kaggle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100" y="487525"/>
            <a:ext cx="4020200" cy="269905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 txBox="1"/>
          <p:nvPr>
            <p:ph type="title"/>
          </p:nvPr>
        </p:nvSpPr>
        <p:spPr>
          <a:xfrm>
            <a:off x="97300" y="597000"/>
            <a:ext cx="4915800" cy="13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Cleanup:</a:t>
            </a:r>
            <a:endParaRPr sz="4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MMA Event Details</a:t>
            </a:r>
            <a:endParaRPr sz="4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164975" y="1849800"/>
            <a:ext cx="4494000" cy="30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loop to extract all the wanted data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Converted to dataframe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Removed unneeded data: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Dana White’s Contender Series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Canceled events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Scheduled events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2850" y="3791400"/>
            <a:ext cx="5390457" cy="12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775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26" name="Google Shape;226;p3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5">
            <a:off x="4267402" y="188105"/>
            <a:ext cx="1136550" cy="40373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/>
        </p:nvSpPr>
        <p:spPr>
          <a:xfrm>
            <a:off x="2888700" y="465150"/>
            <a:ext cx="4055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Data Cleanup:</a:t>
            </a:r>
            <a:endParaRPr b="1" sz="3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MMA Score Details</a:t>
            </a:r>
            <a:endParaRPr b="1" sz="3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37"/>
          <p:cNvSpPr txBox="1"/>
          <p:nvPr>
            <p:ph idx="4294967295" type="body"/>
          </p:nvPr>
        </p:nvSpPr>
        <p:spPr>
          <a:xfrm>
            <a:off x="3013825" y="1650450"/>
            <a:ext cx="4055100" cy="29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●"/>
            </a:pPr>
            <a:r>
              <a:rPr lang="en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For loop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●"/>
            </a:pPr>
            <a:r>
              <a:rPr lang="en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More for loops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●"/>
            </a:pPr>
            <a:r>
              <a:rPr lang="en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Columns “Result Clock” &amp; “Result Round” have confounding values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●"/>
            </a:pPr>
            <a:r>
              <a:rPr lang="en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Removed these two columns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9" name="Google Shape;229;p37"/>
          <p:cNvCxnSpPr/>
          <p:nvPr/>
        </p:nvCxnSpPr>
        <p:spPr>
          <a:xfrm>
            <a:off x="2888688" y="1294125"/>
            <a:ext cx="38940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0" name="Google Shape;23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1625" y="583875"/>
            <a:ext cx="2176325" cy="39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650450"/>
            <a:ext cx="3165975" cy="24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178275" y="281200"/>
            <a:ext cx="5757000" cy="21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Cleanup:</a:t>
            </a:r>
            <a:endParaRPr sz="4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CSV File from Kaggle</a:t>
            </a:r>
            <a:endParaRPr sz="4200">
              <a:solidFill>
                <a:schemeClr val="accent1"/>
              </a:solidFill>
            </a:endParaRPr>
          </a:p>
        </p:txBody>
      </p:sp>
      <p:sp>
        <p:nvSpPr>
          <p:cNvPr id="237" name="Google Shape;237;p38"/>
          <p:cNvSpPr txBox="1"/>
          <p:nvPr/>
        </p:nvSpPr>
        <p:spPr>
          <a:xfrm>
            <a:off x="108775" y="2053575"/>
            <a:ext cx="6148800" cy="24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Kept and renamed the columns we want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Converted the dates to datetime format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Defined date range using pd.date_range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Merged dataframes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Dropped null values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575" y="68975"/>
            <a:ext cx="2692325" cy="32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6225" y="3392800"/>
            <a:ext cx="4673675" cy="16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5" y="0"/>
            <a:ext cx="6786375" cy="301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9"/>
          <p:cNvPicPr preferRelativeResize="0"/>
          <p:nvPr/>
        </p:nvPicPr>
        <p:blipFill rotWithShape="1">
          <a:blip r:embed="rId4">
            <a:alphaModFix/>
          </a:blip>
          <a:srcRect b="0" l="-3209" r="0" t="0"/>
          <a:stretch/>
        </p:blipFill>
        <p:spPr>
          <a:xfrm>
            <a:off x="4572000" y="884175"/>
            <a:ext cx="4474675" cy="417593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 txBox="1"/>
          <p:nvPr/>
        </p:nvSpPr>
        <p:spPr>
          <a:xfrm>
            <a:off x="168850" y="3061400"/>
            <a:ext cx="1946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BEFORE</a:t>
            </a:r>
            <a:endParaRPr b="1" sz="2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2695200" y="3971975"/>
            <a:ext cx="1876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AFTER</a:t>
            </a:r>
            <a:r>
              <a:rPr b="1"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→</a:t>
            </a:r>
            <a:endParaRPr b="1"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8" name="Google Shape;248;p39"/>
          <p:cNvCxnSpPr/>
          <p:nvPr/>
        </p:nvCxnSpPr>
        <p:spPr>
          <a:xfrm rot="10800000">
            <a:off x="1836975" y="3193525"/>
            <a:ext cx="0" cy="333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213600" y="503650"/>
            <a:ext cx="5404500" cy="17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Cleanup:</a:t>
            </a:r>
            <a:endParaRPr sz="4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Combining Datasets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99300" y="2192600"/>
            <a:ext cx="4893300" cy="21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MMA Event Data → datetime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Merged dataframes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Dropped null values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275" y="2192600"/>
            <a:ext cx="4256426" cy="279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4978675" y="218600"/>
            <a:ext cx="4099200" cy="47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dk1"/>
                </a:solidFill>
              </a:rPr>
              <a:t> </a:t>
            </a:r>
            <a:r>
              <a:rPr b="1" lang="en" sz="3800">
                <a:solidFill>
                  <a:schemeClr val="accent1"/>
                </a:solidFill>
              </a:rPr>
              <a:t>Difficulty</a:t>
            </a:r>
            <a:endParaRPr sz="38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Combining the score dataset with the already combined datasets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Only one common column→ “Date”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Many failed attempts…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Scrambled data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Not using the score dataset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1325"/>
            <a:ext cx="5121349" cy="376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125" y="405175"/>
            <a:ext cx="5505450" cy="30967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000" y="1026875"/>
            <a:ext cx="3020449" cy="377554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750" y="570075"/>
            <a:ext cx="3887625" cy="38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700" y="411213"/>
            <a:ext cx="4321075" cy="432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700" y="786875"/>
            <a:ext cx="5354600" cy="35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2007750" y="143750"/>
            <a:ext cx="3471300" cy="6660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/>
              <a:t>Re Summarize Results</a:t>
            </a:r>
            <a:endParaRPr b="1" i="1" sz="2300"/>
          </a:p>
        </p:txBody>
      </p:sp>
      <p:sp>
        <p:nvSpPr>
          <p:cNvPr id="278" name="Google Shape;278;p44"/>
          <p:cNvSpPr txBox="1"/>
          <p:nvPr/>
        </p:nvSpPr>
        <p:spPr>
          <a:xfrm>
            <a:off x="430500" y="919275"/>
            <a:ext cx="5325900" cy="1612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Decreased Cage Size: Does it make a difference with results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or more action?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79" name="Google Shape;279;p44"/>
          <p:cNvSpPr txBox="1"/>
          <p:nvPr/>
        </p:nvSpPr>
        <p:spPr>
          <a:xfrm>
            <a:off x="430500" y="2641000"/>
            <a:ext cx="5325900" cy="1072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Any Changes in Results by Weight Class?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4"/>
          <p:cNvSpPr txBox="1"/>
          <p:nvPr/>
        </p:nvSpPr>
        <p:spPr>
          <a:xfrm>
            <a:off x="430500" y="3823025"/>
            <a:ext cx="5325900" cy="1072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Have betting odds gotten more accurate since COVID?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4"/>
          <p:cNvPicPr preferRelativeResize="0"/>
          <p:nvPr/>
        </p:nvPicPr>
        <p:blipFill rotWithShape="1">
          <a:blip r:embed="rId3">
            <a:alphaModFix/>
          </a:blip>
          <a:srcRect b="37115" l="0" r="0" t="38192"/>
          <a:stretch/>
        </p:blipFill>
        <p:spPr>
          <a:xfrm>
            <a:off x="576425" y="231650"/>
            <a:ext cx="1488951" cy="49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2" name="Google Shape;282;p44"/>
          <p:cNvSpPr txBox="1"/>
          <p:nvPr/>
        </p:nvSpPr>
        <p:spPr>
          <a:xfrm>
            <a:off x="6930950" y="1605075"/>
            <a:ext cx="4202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4"/>
          <p:cNvSpPr txBox="1"/>
          <p:nvPr/>
        </p:nvSpPr>
        <p:spPr>
          <a:xfrm>
            <a:off x="5620100" y="1480275"/>
            <a:ext cx="2784600" cy="490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Not </a:t>
            </a:r>
            <a:r>
              <a:rPr b="1" lang="en" sz="1700"/>
              <a:t>significant</a:t>
            </a:r>
            <a:r>
              <a:rPr b="1" lang="en" sz="1700"/>
              <a:t> enough!</a:t>
            </a:r>
            <a:endParaRPr b="1" sz="1700"/>
          </a:p>
        </p:txBody>
      </p:sp>
      <p:sp>
        <p:nvSpPr>
          <p:cNvPr id="284" name="Google Shape;284;p44"/>
          <p:cNvSpPr txBox="1"/>
          <p:nvPr/>
        </p:nvSpPr>
        <p:spPr>
          <a:xfrm>
            <a:off x="5620100" y="2870500"/>
            <a:ext cx="2179200" cy="704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For some weight classes, yes!</a:t>
            </a:r>
            <a:endParaRPr b="1" sz="1700"/>
          </a:p>
        </p:txBody>
      </p:sp>
      <p:sp>
        <p:nvSpPr>
          <p:cNvPr id="285" name="Google Shape;285;p44"/>
          <p:cNvSpPr txBox="1"/>
          <p:nvPr/>
        </p:nvSpPr>
        <p:spPr>
          <a:xfrm>
            <a:off x="5538225" y="4114175"/>
            <a:ext cx="2784600" cy="635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Betting odds have been 10% more accurate!</a:t>
            </a:r>
            <a:endParaRPr b="1" sz="17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278675" y="79425"/>
            <a:ext cx="8038500" cy="8463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only we had more time...</a:t>
            </a:r>
            <a:endParaRPr/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624" y="1666463"/>
            <a:ext cx="3902876" cy="26929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2" name="Google Shape;292;p45"/>
          <p:cNvSpPr txBox="1"/>
          <p:nvPr/>
        </p:nvSpPr>
        <p:spPr>
          <a:xfrm>
            <a:off x="278675" y="1531700"/>
            <a:ext cx="4464900" cy="304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Increase Sample Size since 3 more cards have occurred since November 7th.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Data on fighter nationality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Are more international fighters able to fight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Other Organizations to analyze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Bellator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PFL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One Championship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Analyze Dan Whites Contender Series Results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5480"/>
            <a:ext cx="9144000" cy="609445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 txBox="1"/>
          <p:nvPr/>
        </p:nvSpPr>
        <p:spPr>
          <a:xfrm>
            <a:off x="1225675" y="249275"/>
            <a:ext cx="5444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latin typeface="Abril Fatface"/>
                <a:ea typeface="Abril Fatface"/>
                <a:cs typeface="Abril Fatface"/>
                <a:sym typeface="Abril Fatface"/>
              </a:rPr>
              <a:t>Thank you! Any questions?</a:t>
            </a:r>
            <a:endParaRPr b="1" i="1" sz="2400"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75" y="661276"/>
            <a:ext cx="5470513" cy="37278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6"/>
          <p:cNvSpPr/>
          <p:nvPr/>
        </p:nvSpPr>
        <p:spPr>
          <a:xfrm>
            <a:off x="1924000" y="3553000"/>
            <a:ext cx="1475100" cy="24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5823925" y="1772325"/>
            <a:ext cx="3237900" cy="1505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UFC Cage Size Decreased since COVID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75" y="661276"/>
            <a:ext cx="5470513" cy="37278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" name="Google Shape;88;p17"/>
          <p:cNvSpPr/>
          <p:nvPr/>
        </p:nvSpPr>
        <p:spPr>
          <a:xfrm>
            <a:off x="1924000" y="3553000"/>
            <a:ext cx="1475100" cy="24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5823925" y="488275"/>
            <a:ext cx="3237900" cy="1505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UFC Cage Size Decreased since COVID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5823925" y="2428125"/>
            <a:ext cx="3237900" cy="1730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We will compare results between:</a:t>
            </a:r>
            <a:endParaRPr b="1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Pre COVID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During COVID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75" y="661276"/>
            <a:ext cx="5470513" cy="37278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" name="Google Shape;96;p18"/>
          <p:cNvSpPr txBox="1"/>
          <p:nvPr/>
        </p:nvSpPr>
        <p:spPr>
          <a:xfrm>
            <a:off x="6012925" y="2892825"/>
            <a:ext cx="2859900" cy="112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See change in 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Decision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KOs 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Submissions</a:t>
            </a:r>
            <a:endParaRPr b="1" sz="1600"/>
          </a:p>
        </p:txBody>
      </p:sp>
      <p:sp>
        <p:nvSpPr>
          <p:cNvPr id="97" name="Google Shape;97;p18"/>
          <p:cNvSpPr/>
          <p:nvPr/>
        </p:nvSpPr>
        <p:spPr>
          <a:xfrm>
            <a:off x="1924000" y="3553000"/>
            <a:ext cx="1475100" cy="24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5823925" y="763450"/>
            <a:ext cx="3237900" cy="19578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Decreased Cage Size: Does it make a difference?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5676100" y="770725"/>
            <a:ext cx="3348600" cy="1432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Decreased Cage Size: Does it make a difference?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50" y="624776"/>
            <a:ext cx="5470513" cy="37278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" name="Google Shape;105;p19"/>
          <p:cNvSpPr txBox="1"/>
          <p:nvPr/>
        </p:nvSpPr>
        <p:spPr>
          <a:xfrm>
            <a:off x="5617600" y="2378050"/>
            <a:ext cx="3465600" cy="1926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See Change in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Significant Strikes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Significant Striking Accuracy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Average Submission Attempted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Average Takedown Accuracy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Average Takedowns/ 15 mins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06" name="Google Shape;106;p19"/>
          <p:cNvSpPr/>
          <p:nvPr/>
        </p:nvSpPr>
        <p:spPr>
          <a:xfrm>
            <a:off x="1785375" y="3516525"/>
            <a:ext cx="1475100" cy="24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4294967295" type="title"/>
          </p:nvPr>
        </p:nvSpPr>
        <p:spPr>
          <a:xfrm>
            <a:off x="220650" y="100600"/>
            <a:ext cx="2721900" cy="3196800"/>
          </a:xfrm>
          <a:prstGeom prst="rect">
            <a:avLst/>
          </a:prstGeom>
          <a:solidFill>
            <a:srgbClr val="980000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Any Changes in Results by Weight Class?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/>
          <p:nvPr>
            <p:ph idx="4294967295" type="title"/>
          </p:nvPr>
        </p:nvSpPr>
        <p:spPr>
          <a:xfrm>
            <a:off x="220650" y="3402775"/>
            <a:ext cx="3568800" cy="9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375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idx="4294967295" type="title"/>
          </p:nvPr>
        </p:nvSpPr>
        <p:spPr>
          <a:xfrm>
            <a:off x="283200" y="3537550"/>
            <a:ext cx="2558100" cy="1453500"/>
          </a:xfrm>
          <a:prstGeom prst="rect">
            <a:avLst/>
          </a:prstGeom>
          <a:solidFill>
            <a:srgbClr val="980000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-TKOs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-Submissions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-Decisions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4294967295" type="body"/>
          </p:nvPr>
        </p:nvSpPr>
        <p:spPr>
          <a:xfrm>
            <a:off x="630375" y="1444550"/>
            <a:ext cx="3754500" cy="19263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Have betting odds gotten more accurate since COVID?</a:t>
            </a:r>
            <a:endParaRPr b="1" sz="2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875" y="597450"/>
            <a:ext cx="4363200" cy="35246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